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84" r:id="rId2"/>
    <p:sldId id="294" r:id="rId3"/>
    <p:sldId id="293" r:id="rId4"/>
    <p:sldId id="277" r:id="rId5"/>
    <p:sldId id="279" r:id="rId6"/>
    <p:sldId id="298" r:id="rId7"/>
    <p:sldId id="281" r:id="rId8"/>
    <p:sldId id="282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84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D67E3E0-77E1-47BD-8A54-0163B4520D06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5CC6363D-EE38-4D1C-A624-CE0C110C6A94}">
      <dgm:prSet/>
      <dgm:spPr/>
      <dgm:t>
        <a:bodyPr/>
        <a:lstStyle/>
        <a:p>
          <a:r>
            <a:rPr lang="ms-MY" b="1"/>
            <a:t>Kriteria:</a:t>
          </a:r>
          <a:endParaRPr lang="en-US"/>
        </a:p>
      </dgm:t>
    </dgm:pt>
    <dgm:pt modelId="{CC128450-9806-498B-BAA6-8B45DFB11D48}" type="parTrans" cxnId="{E4DA3549-A581-4524-9C1A-6F9D89B2B70D}">
      <dgm:prSet/>
      <dgm:spPr/>
      <dgm:t>
        <a:bodyPr/>
        <a:lstStyle/>
        <a:p>
          <a:endParaRPr lang="en-US"/>
        </a:p>
      </dgm:t>
    </dgm:pt>
    <dgm:pt modelId="{69EE9BFC-0285-4B1E-A633-2A76E6DF5D61}" type="sibTrans" cxnId="{E4DA3549-A581-4524-9C1A-6F9D89B2B70D}">
      <dgm:prSet/>
      <dgm:spPr/>
      <dgm:t>
        <a:bodyPr/>
        <a:lstStyle/>
        <a:p>
          <a:endParaRPr lang="en-US"/>
        </a:p>
      </dgm:t>
    </dgm:pt>
    <dgm:pt modelId="{C8699C59-270A-4EF6-B430-3BC5A338C52B}">
      <dgm:prSet/>
      <dgm:spPr/>
      <dgm:t>
        <a:bodyPr/>
        <a:lstStyle/>
        <a:p>
          <a:r>
            <a:rPr lang="ms-MY"/>
            <a:t>Pelan pengurusan risiko rasuah dilaksanakan sepenuhnya.</a:t>
          </a:r>
          <a:endParaRPr lang="en-US"/>
        </a:p>
      </dgm:t>
    </dgm:pt>
    <dgm:pt modelId="{88926AF8-E417-4AA7-AED5-CCE32E728DEE}" type="parTrans" cxnId="{7EAF6DA9-07AE-4E3F-9F0A-6B19CE3744AD}">
      <dgm:prSet/>
      <dgm:spPr/>
      <dgm:t>
        <a:bodyPr/>
        <a:lstStyle/>
        <a:p>
          <a:endParaRPr lang="en-US"/>
        </a:p>
      </dgm:t>
    </dgm:pt>
    <dgm:pt modelId="{223B63CA-CF3A-4E2A-A1BD-B9D0FDBCC3FF}" type="sibTrans" cxnId="{7EAF6DA9-07AE-4E3F-9F0A-6B19CE3744AD}">
      <dgm:prSet/>
      <dgm:spPr/>
      <dgm:t>
        <a:bodyPr/>
        <a:lstStyle/>
        <a:p>
          <a:endParaRPr lang="en-US"/>
        </a:p>
      </dgm:t>
    </dgm:pt>
    <dgm:pt modelId="{B26F3018-51AF-425B-AD02-09E5B5D1F9BC}">
      <dgm:prSet/>
      <dgm:spPr/>
      <dgm:t>
        <a:bodyPr/>
        <a:lstStyle/>
        <a:p>
          <a:r>
            <a:rPr lang="ms-MY"/>
            <a:t>Tiada lagi aduan berhubung aktiviti/proses berkaitan.</a:t>
          </a:r>
          <a:endParaRPr lang="en-US"/>
        </a:p>
      </dgm:t>
    </dgm:pt>
    <dgm:pt modelId="{9C28992B-DD81-47B0-9D16-C65600915272}" type="parTrans" cxnId="{059ADE86-E374-44A4-B998-29E6952A2100}">
      <dgm:prSet/>
      <dgm:spPr/>
      <dgm:t>
        <a:bodyPr/>
        <a:lstStyle/>
        <a:p>
          <a:endParaRPr lang="en-US"/>
        </a:p>
      </dgm:t>
    </dgm:pt>
    <dgm:pt modelId="{EB8A62B1-7567-41AE-ACA4-9F3864ADD190}" type="sibTrans" cxnId="{059ADE86-E374-44A4-B998-29E6952A2100}">
      <dgm:prSet/>
      <dgm:spPr/>
      <dgm:t>
        <a:bodyPr/>
        <a:lstStyle/>
        <a:p>
          <a:endParaRPr lang="en-US"/>
        </a:p>
      </dgm:t>
    </dgm:pt>
    <dgm:pt modelId="{C4F4BC14-B36E-4E0B-B620-CD0DFD380146}">
      <dgm:prSet/>
      <dgm:spPr/>
      <dgm:t>
        <a:bodyPr/>
        <a:lstStyle/>
        <a:p>
          <a:r>
            <a:rPr lang="ms-MY"/>
            <a:t>Tiada teguran dalam laporan audit berhubung aktiviti/proses berkaitan.</a:t>
          </a:r>
          <a:endParaRPr lang="en-US"/>
        </a:p>
      </dgm:t>
    </dgm:pt>
    <dgm:pt modelId="{E95EC2F4-ECF6-4CD1-B316-A66E13B385A8}" type="parTrans" cxnId="{56498328-C1CC-470B-A3C1-6882A96B6E31}">
      <dgm:prSet/>
      <dgm:spPr/>
      <dgm:t>
        <a:bodyPr/>
        <a:lstStyle/>
        <a:p>
          <a:endParaRPr lang="en-US"/>
        </a:p>
      </dgm:t>
    </dgm:pt>
    <dgm:pt modelId="{097ADC42-8A72-4A67-B710-BBF784F41849}" type="sibTrans" cxnId="{56498328-C1CC-470B-A3C1-6882A96B6E31}">
      <dgm:prSet/>
      <dgm:spPr/>
      <dgm:t>
        <a:bodyPr/>
        <a:lstStyle/>
        <a:p>
          <a:endParaRPr lang="en-US"/>
        </a:p>
      </dgm:t>
    </dgm:pt>
    <dgm:pt modelId="{9D6EF609-3E5D-4691-ADFC-D21484B96317}">
      <dgm:prSet/>
      <dgm:spPr/>
      <dgm:t>
        <a:bodyPr/>
        <a:lstStyle/>
        <a:p>
          <a:r>
            <a:rPr lang="ms-MY"/>
            <a:t>Pematuhan kepada pelaksanaan Pelan Pengurusan Risiko Rasuah.</a:t>
          </a:r>
          <a:endParaRPr lang="en-US"/>
        </a:p>
      </dgm:t>
    </dgm:pt>
    <dgm:pt modelId="{93A6D30B-24F8-4F3F-9B8F-EC60883B35B7}" type="parTrans" cxnId="{B2E3E091-5171-4087-BFDC-02D21DE3651F}">
      <dgm:prSet/>
      <dgm:spPr/>
      <dgm:t>
        <a:bodyPr/>
        <a:lstStyle/>
        <a:p>
          <a:endParaRPr lang="en-US"/>
        </a:p>
      </dgm:t>
    </dgm:pt>
    <dgm:pt modelId="{27AB6D69-FB30-419A-9288-423053CDF9AE}" type="sibTrans" cxnId="{B2E3E091-5171-4087-BFDC-02D21DE3651F}">
      <dgm:prSet/>
      <dgm:spPr/>
      <dgm:t>
        <a:bodyPr/>
        <a:lstStyle/>
        <a:p>
          <a:endParaRPr lang="en-US"/>
        </a:p>
      </dgm:t>
    </dgm:pt>
    <dgm:pt modelId="{0556135B-3950-474B-90D4-01A76E41E1F3}">
      <dgm:prSet/>
      <dgm:spPr/>
      <dgm:t>
        <a:bodyPr/>
        <a:lstStyle/>
        <a:p>
          <a:r>
            <a:rPr lang="ms-MY"/>
            <a:t>Memuaskan hati staf/ pelanggan.</a:t>
          </a:r>
          <a:endParaRPr lang="en-US"/>
        </a:p>
      </dgm:t>
    </dgm:pt>
    <dgm:pt modelId="{414C89E0-788E-4B4F-8127-A0EDBE041B73}" type="parTrans" cxnId="{161AB476-8256-46DA-B5DC-2BEB4FB6A91B}">
      <dgm:prSet/>
      <dgm:spPr/>
      <dgm:t>
        <a:bodyPr/>
        <a:lstStyle/>
        <a:p>
          <a:endParaRPr lang="en-US"/>
        </a:p>
      </dgm:t>
    </dgm:pt>
    <dgm:pt modelId="{17251688-DEAD-4AFC-9594-80EDD13E0D68}" type="sibTrans" cxnId="{161AB476-8256-46DA-B5DC-2BEB4FB6A91B}">
      <dgm:prSet/>
      <dgm:spPr/>
      <dgm:t>
        <a:bodyPr/>
        <a:lstStyle/>
        <a:p>
          <a:endParaRPr lang="en-US"/>
        </a:p>
      </dgm:t>
    </dgm:pt>
    <dgm:pt modelId="{4C9F213F-284A-4654-B9DA-3B32079FF7AF}">
      <dgm:prSet/>
      <dgm:spPr/>
      <dgm:t>
        <a:bodyPr/>
        <a:lstStyle/>
        <a:p>
          <a:r>
            <a:rPr lang="ms-MY"/>
            <a:t>Sasaran Tahap Risiko tercapai (menurun).</a:t>
          </a:r>
          <a:endParaRPr lang="en-US"/>
        </a:p>
      </dgm:t>
    </dgm:pt>
    <dgm:pt modelId="{01A68166-002E-49AE-8E16-5B8C993367FC}" type="parTrans" cxnId="{7E6BAF5C-BBC9-4AA4-AD19-AC5B3F611B34}">
      <dgm:prSet/>
      <dgm:spPr/>
      <dgm:t>
        <a:bodyPr/>
        <a:lstStyle/>
        <a:p>
          <a:endParaRPr lang="en-US"/>
        </a:p>
      </dgm:t>
    </dgm:pt>
    <dgm:pt modelId="{FB607AD9-8E15-41F7-A72B-26EA9B5C0C2C}" type="sibTrans" cxnId="{7E6BAF5C-BBC9-4AA4-AD19-AC5B3F611B34}">
      <dgm:prSet/>
      <dgm:spPr/>
      <dgm:t>
        <a:bodyPr/>
        <a:lstStyle/>
        <a:p>
          <a:endParaRPr lang="en-US"/>
        </a:p>
      </dgm:t>
    </dgm:pt>
    <dgm:pt modelId="{E2D2EA33-F1E7-4782-96A0-E9BF634490DC}" type="pres">
      <dgm:prSet presAssocID="{FD67E3E0-77E1-47BD-8A54-0163B4520D06}" presName="linear" presStyleCnt="0">
        <dgm:presLayoutVars>
          <dgm:animLvl val="lvl"/>
          <dgm:resizeHandles val="exact"/>
        </dgm:presLayoutVars>
      </dgm:prSet>
      <dgm:spPr/>
    </dgm:pt>
    <dgm:pt modelId="{5F36ECE4-A739-42DD-8033-321F24A6F7AD}" type="pres">
      <dgm:prSet presAssocID="{5CC6363D-EE38-4D1C-A624-CE0C110C6A94}" presName="parentText" presStyleLbl="node1" presStyleIdx="0" presStyleCnt="1">
        <dgm:presLayoutVars>
          <dgm:chMax val="0"/>
          <dgm:bulletEnabled val="1"/>
        </dgm:presLayoutVars>
      </dgm:prSet>
      <dgm:spPr/>
    </dgm:pt>
    <dgm:pt modelId="{08F0AE53-E446-46FF-9CB3-A996B9EF9163}" type="pres">
      <dgm:prSet presAssocID="{5CC6363D-EE38-4D1C-A624-CE0C110C6A94}" presName="childText" presStyleLbl="revTx" presStyleIdx="0" presStyleCnt="1">
        <dgm:presLayoutVars>
          <dgm:bulletEnabled val="1"/>
        </dgm:presLayoutVars>
      </dgm:prSet>
      <dgm:spPr/>
    </dgm:pt>
  </dgm:ptLst>
  <dgm:cxnLst>
    <dgm:cxn modelId="{56498328-C1CC-470B-A3C1-6882A96B6E31}" srcId="{5CC6363D-EE38-4D1C-A624-CE0C110C6A94}" destId="{C4F4BC14-B36E-4E0B-B620-CD0DFD380146}" srcOrd="2" destOrd="0" parTransId="{E95EC2F4-ECF6-4CD1-B316-A66E13B385A8}" sibTransId="{097ADC42-8A72-4A67-B710-BBF784F41849}"/>
    <dgm:cxn modelId="{7E6BAF5C-BBC9-4AA4-AD19-AC5B3F611B34}" srcId="{5CC6363D-EE38-4D1C-A624-CE0C110C6A94}" destId="{4C9F213F-284A-4654-B9DA-3B32079FF7AF}" srcOrd="5" destOrd="0" parTransId="{01A68166-002E-49AE-8E16-5B8C993367FC}" sibTransId="{FB607AD9-8E15-41F7-A72B-26EA9B5C0C2C}"/>
    <dgm:cxn modelId="{E4DA3549-A581-4524-9C1A-6F9D89B2B70D}" srcId="{FD67E3E0-77E1-47BD-8A54-0163B4520D06}" destId="{5CC6363D-EE38-4D1C-A624-CE0C110C6A94}" srcOrd="0" destOrd="0" parTransId="{CC128450-9806-498B-BAA6-8B45DFB11D48}" sibTransId="{69EE9BFC-0285-4B1E-A633-2A76E6DF5D61}"/>
    <dgm:cxn modelId="{161AB476-8256-46DA-B5DC-2BEB4FB6A91B}" srcId="{5CC6363D-EE38-4D1C-A624-CE0C110C6A94}" destId="{0556135B-3950-474B-90D4-01A76E41E1F3}" srcOrd="4" destOrd="0" parTransId="{414C89E0-788E-4B4F-8127-A0EDBE041B73}" sibTransId="{17251688-DEAD-4AFC-9594-80EDD13E0D68}"/>
    <dgm:cxn modelId="{059ADE86-E374-44A4-B998-29E6952A2100}" srcId="{5CC6363D-EE38-4D1C-A624-CE0C110C6A94}" destId="{B26F3018-51AF-425B-AD02-09E5B5D1F9BC}" srcOrd="1" destOrd="0" parTransId="{9C28992B-DD81-47B0-9D16-C65600915272}" sibTransId="{EB8A62B1-7567-41AE-ACA4-9F3864ADD190}"/>
    <dgm:cxn modelId="{B2E3E091-5171-4087-BFDC-02D21DE3651F}" srcId="{5CC6363D-EE38-4D1C-A624-CE0C110C6A94}" destId="{9D6EF609-3E5D-4691-ADFC-D21484B96317}" srcOrd="3" destOrd="0" parTransId="{93A6D30B-24F8-4F3F-9B8F-EC60883B35B7}" sibTransId="{27AB6D69-FB30-419A-9288-423053CDF9AE}"/>
    <dgm:cxn modelId="{C0EB1793-48F7-4FED-A973-E31556816401}" type="presOf" srcId="{C4F4BC14-B36E-4E0B-B620-CD0DFD380146}" destId="{08F0AE53-E446-46FF-9CB3-A996B9EF9163}" srcOrd="0" destOrd="2" presId="urn:microsoft.com/office/officeart/2005/8/layout/vList2"/>
    <dgm:cxn modelId="{2C77C29C-D678-4318-A907-5D02FBE7AAAE}" type="presOf" srcId="{C8699C59-270A-4EF6-B430-3BC5A338C52B}" destId="{08F0AE53-E446-46FF-9CB3-A996B9EF9163}" srcOrd="0" destOrd="0" presId="urn:microsoft.com/office/officeart/2005/8/layout/vList2"/>
    <dgm:cxn modelId="{F689A39E-7F3C-4167-A875-B16E61DCD6EA}" type="presOf" srcId="{FD67E3E0-77E1-47BD-8A54-0163B4520D06}" destId="{E2D2EA33-F1E7-4782-96A0-E9BF634490DC}" srcOrd="0" destOrd="0" presId="urn:microsoft.com/office/officeart/2005/8/layout/vList2"/>
    <dgm:cxn modelId="{7EAF6DA9-07AE-4E3F-9F0A-6B19CE3744AD}" srcId="{5CC6363D-EE38-4D1C-A624-CE0C110C6A94}" destId="{C8699C59-270A-4EF6-B430-3BC5A338C52B}" srcOrd="0" destOrd="0" parTransId="{88926AF8-E417-4AA7-AED5-CCE32E728DEE}" sibTransId="{223B63CA-CF3A-4E2A-A1BD-B9D0FDBCC3FF}"/>
    <dgm:cxn modelId="{4318F4B9-7FAB-42A4-A9F8-91E097005C7E}" type="presOf" srcId="{B26F3018-51AF-425B-AD02-09E5B5D1F9BC}" destId="{08F0AE53-E446-46FF-9CB3-A996B9EF9163}" srcOrd="0" destOrd="1" presId="urn:microsoft.com/office/officeart/2005/8/layout/vList2"/>
    <dgm:cxn modelId="{38FD69C6-1DF1-497C-8547-E86325776151}" type="presOf" srcId="{5CC6363D-EE38-4D1C-A624-CE0C110C6A94}" destId="{5F36ECE4-A739-42DD-8033-321F24A6F7AD}" srcOrd="0" destOrd="0" presId="urn:microsoft.com/office/officeart/2005/8/layout/vList2"/>
    <dgm:cxn modelId="{CBDCB4CE-6807-46D3-B133-F43EC77C146F}" type="presOf" srcId="{0556135B-3950-474B-90D4-01A76E41E1F3}" destId="{08F0AE53-E446-46FF-9CB3-A996B9EF9163}" srcOrd="0" destOrd="4" presId="urn:microsoft.com/office/officeart/2005/8/layout/vList2"/>
    <dgm:cxn modelId="{377CC0D3-D2E8-4CBA-A92D-8152E69179A3}" type="presOf" srcId="{9D6EF609-3E5D-4691-ADFC-D21484B96317}" destId="{08F0AE53-E446-46FF-9CB3-A996B9EF9163}" srcOrd="0" destOrd="3" presId="urn:microsoft.com/office/officeart/2005/8/layout/vList2"/>
    <dgm:cxn modelId="{7A649AF9-4C58-4803-88B6-020F4A147055}" type="presOf" srcId="{4C9F213F-284A-4654-B9DA-3B32079FF7AF}" destId="{08F0AE53-E446-46FF-9CB3-A996B9EF9163}" srcOrd="0" destOrd="5" presId="urn:microsoft.com/office/officeart/2005/8/layout/vList2"/>
    <dgm:cxn modelId="{42BE7D69-04CA-4DFE-873F-508CD7353CFF}" type="presParOf" srcId="{E2D2EA33-F1E7-4782-96A0-E9BF634490DC}" destId="{5F36ECE4-A739-42DD-8033-321F24A6F7AD}" srcOrd="0" destOrd="0" presId="urn:microsoft.com/office/officeart/2005/8/layout/vList2"/>
    <dgm:cxn modelId="{CE181281-F08B-48E3-9BD7-139AA13C4BC2}" type="presParOf" srcId="{E2D2EA33-F1E7-4782-96A0-E9BF634490DC}" destId="{08F0AE53-E446-46FF-9CB3-A996B9EF9163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F36ECE4-A739-42DD-8033-321F24A6F7AD}">
      <dsp:nvSpPr>
        <dsp:cNvPr id="0" name=""/>
        <dsp:cNvSpPr/>
      </dsp:nvSpPr>
      <dsp:spPr>
        <a:xfrm>
          <a:off x="0" y="74748"/>
          <a:ext cx="9798050" cy="74353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ms-MY" sz="3100" b="1" kern="1200"/>
            <a:t>Kriteria:</a:t>
          </a:r>
          <a:endParaRPr lang="en-US" sz="3100" kern="1200"/>
        </a:p>
      </dsp:txBody>
      <dsp:txXfrm>
        <a:off x="36296" y="111044"/>
        <a:ext cx="9725458" cy="670943"/>
      </dsp:txXfrm>
    </dsp:sp>
    <dsp:sp modelId="{08F0AE53-E446-46FF-9CB3-A996B9EF9163}">
      <dsp:nvSpPr>
        <dsp:cNvPr id="0" name=""/>
        <dsp:cNvSpPr/>
      </dsp:nvSpPr>
      <dsp:spPr>
        <a:xfrm>
          <a:off x="0" y="818283"/>
          <a:ext cx="9798050" cy="25026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11088" tIns="39370" rIns="220472" bIns="39370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ms-MY" sz="2400" kern="1200"/>
            <a:t>Pelan pengurusan risiko rasuah dilaksanakan sepenuhnya.</a:t>
          </a:r>
          <a:endParaRPr lang="en-US" sz="2400" kern="120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ms-MY" sz="2400" kern="1200"/>
            <a:t>Tiada lagi aduan berhubung aktiviti/proses berkaitan.</a:t>
          </a:r>
          <a:endParaRPr lang="en-US" sz="2400" kern="120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ms-MY" sz="2400" kern="1200"/>
            <a:t>Tiada teguran dalam laporan audit berhubung aktiviti/proses berkaitan.</a:t>
          </a:r>
          <a:endParaRPr lang="en-US" sz="2400" kern="120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ms-MY" sz="2400" kern="1200"/>
            <a:t>Pematuhan kepada pelaksanaan Pelan Pengurusan Risiko Rasuah.</a:t>
          </a:r>
          <a:endParaRPr lang="en-US" sz="2400" kern="120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ms-MY" sz="2400" kern="1200"/>
            <a:t>Memuaskan hati staf/ pelanggan.</a:t>
          </a:r>
          <a:endParaRPr lang="en-US" sz="2400" kern="120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ms-MY" sz="2400" kern="1200"/>
            <a:t>Sasaran Tahap Risiko tercapai (menurun).</a:t>
          </a:r>
          <a:endParaRPr lang="en-US" sz="2400" kern="1200"/>
        </a:p>
      </dsp:txBody>
      <dsp:txXfrm>
        <a:off x="0" y="818283"/>
        <a:ext cx="9798050" cy="250263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MY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D9C39C-5C3E-476E-A10D-0BCB0049CAB6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MY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MY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74C2AED-A3DB-49B8-8855-9D8B93FA4353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9167863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>
            <a:extLst>
              <a:ext uri="{FF2B5EF4-FFF2-40B4-BE49-F238E27FC236}">
                <a16:creationId xmlns:a16="http://schemas.microsoft.com/office/drawing/2014/main" id="{58B2EB40-E6B5-46E8-A264-F535F8D85365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123" name="Notes Placeholder 2">
            <a:extLst>
              <a:ext uri="{FF2B5EF4-FFF2-40B4-BE49-F238E27FC236}">
                <a16:creationId xmlns:a16="http://schemas.microsoft.com/office/drawing/2014/main" id="{6B0246AF-13BC-4600-BF6B-24BC1F3D71F0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ms-MY" altLang="ms-MY" dirty="0"/>
          </a:p>
        </p:txBody>
      </p:sp>
      <p:sp>
        <p:nvSpPr>
          <p:cNvPr id="5124" name="Slide Number Placeholder 3">
            <a:extLst>
              <a:ext uri="{FF2B5EF4-FFF2-40B4-BE49-F238E27FC236}">
                <a16:creationId xmlns:a16="http://schemas.microsoft.com/office/drawing/2014/main" id="{B580B991-7EEA-4A90-8DEE-CEB745831B6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6F01B620-921C-40F5-807E-64D62AB3235F}" type="slidenum">
              <a:rPr lang="en-US" altLang="ms-MY">
                <a:latin typeface="Arial" panose="020B0604020202020204" pitchFamily="34" charset="0"/>
                <a:cs typeface="Arial" panose="020B0604020202020204" pitchFamily="34" charset="0"/>
              </a:rPr>
              <a:pPr/>
              <a:t>2</a:t>
            </a:fld>
            <a:endParaRPr lang="en-US" altLang="ms-MY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Slide Image Placeholder 1">
            <a:extLst>
              <a:ext uri="{FF2B5EF4-FFF2-40B4-BE49-F238E27FC236}">
                <a16:creationId xmlns:a16="http://schemas.microsoft.com/office/drawing/2014/main" id="{C06F3EC7-2619-44BA-A21A-F2DD71C31D61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Notes Placeholder 2">
            <a:extLst>
              <a:ext uri="{FF2B5EF4-FFF2-40B4-BE49-F238E27FC236}">
                <a16:creationId xmlns:a16="http://schemas.microsoft.com/office/drawing/2014/main" id="{3004017F-6D4A-416A-9B57-82DE6429C57B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ms-MY" altLang="ms-MY"/>
          </a:p>
        </p:txBody>
      </p:sp>
      <p:sp>
        <p:nvSpPr>
          <p:cNvPr id="7172" name="Slide Number Placeholder 3">
            <a:extLst>
              <a:ext uri="{FF2B5EF4-FFF2-40B4-BE49-F238E27FC236}">
                <a16:creationId xmlns:a16="http://schemas.microsoft.com/office/drawing/2014/main" id="{96220A6C-26E0-49F3-A7BD-608B0278DB7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82A03C0F-36AC-4B06-B353-6BE08583152B}" type="slidenum">
              <a:rPr lang="en-US" altLang="ms-MY">
                <a:latin typeface="Arial" panose="020B0604020202020204" pitchFamily="34" charset="0"/>
                <a:cs typeface="Arial" panose="020B0604020202020204" pitchFamily="34" charset="0"/>
              </a:rPr>
              <a:pPr/>
              <a:t>3</a:t>
            </a:fld>
            <a:endParaRPr lang="en-US" altLang="ms-MY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Slide Image Placeholder 1">
            <a:extLst>
              <a:ext uri="{FF2B5EF4-FFF2-40B4-BE49-F238E27FC236}">
                <a16:creationId xmlns:a16="http://schemas.microsoft.com/office/drawing/2014/main" id="{D87F6F27-9D45-4482-8816-F66F415BEA09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3315" name="Notes Placeholder 2">
            <a:extLst>
              <a:ext uri="{FF2B5EF4-FFF2-40B4-BE49-F238E27FC236}">
                <a16:creationId xmlns:a16="http://schemas.microsoft.com/office/drawing/2014/main" id="{C3D143BC-8C6C-4F1E-841E-1475488A197A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ms-MY" altLang="ms-MY"/>
          </a:p>
        </p:txBody>
      </p:sp>
      <p:sp>
        <p:nvSpPr>
          <p:cNvPr id="13316" name="Slide Number Placeholder 3">
            <a:extLst>
              <a:ext uri="{FF2B5EF4-FFF2-40B4-BE49-F238E27FC236}">
                <a16:creationId xmlns:a16="http://schemas.microsoft.com/office/drawing/2014/main" id="{118CBDBB-0449-4EBC-BADA-37BB8C99EA7A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DFD2ADD9-FB20-4BF7-BCA7-166CE76F2F20}" type="slidenum">
              <a:rPr lang="en-US" altLang="ms-MY">
                <a:latin typeface="Arial" panose="020B0604020202020204" pitchFamily="34" charset="0"/>
                <a:cs typeface="Arial" panose="020B0604020202020204" pitchFamily="34" charset="0"/>
              </a:rPr>
              <a:pPr/>
              <a:t>6</a:t>
            </a:fld>
            <a:endParaRPr lang="en-US" altLang="ms-MY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797251-8ABA-4283-8C53-EE7D0D01D7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5611DEC-8D89-419A-AD3F-3E7F9AD1F3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E698E8-6D3B-4DA5-B968-FD1721D8AB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A89F92-FC05-4C5F-A04D-7810B65273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A202ED-7E9E-45B0-9BAF-F0B039CFBF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0586971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E92F8B-CF43-4908-8DD9-43DBF5EED2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7F2F846-712E-4BFA-B419-6D693601AAE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26F7B0-526F-4764-9CE1-3713186228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C3FFAF-819F-41E2-B48A-8D36098505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28B8FF-A8D8-4AF6-8343-E115F69410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2200611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CA43DD0-607E-4877-9269-2DB05943D8C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8D394B7-8092-487A-B1CA-F0E9F0EA4B9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BEFE35-675F-4A08-BD50-9F8C0960FE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79AEFE-204F-44BF-B379-14D0331D65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F280E2-75B6-4D68-9E5D-6F01BD7838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0873320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0805BE-A86A-4F38-8C0E-2EFADF96AF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DD2F178-3366-44DC-8D8D-141DF6D7E47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863F02-1085-4D53-BDD9-45C0DC6901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C2476A-94E5-4655-B407-F81D42BDB4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C6FC57-0924-411B-B60B-11107D1EF4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297938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36740C-60D7-44BD-B99B-987164D231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6C3259-1282-4E6B-8FB5-E77495C35A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056887-FE25-4F19-B471-77355E7D2E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FD82DE-B9E6-491E-9662-8D7914CFFD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DF3C2A3-3FFB-4830-9D66-F4FDD609FE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9417720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D30602-1494-4A5D-8B4B-9567874F72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BC2E803-7226-41B9-B54E-6CD5D77FA72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8760C73-2AF3-49F1-9900-75DD440AB6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712840F-AA00-4A8E-AE47-86E7A427C7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9F5F7F1-F11C-4A94-BABB-809B9B48FD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7E90A5D-598C-4C4D-B661-D2CF8DACB6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27706484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AD7684-1273-4159-9A01-70A5B6E61A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8B8B491-A3DA-4C0D-8C36-008746B016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AC5B010-48B5-4CAD-B079-2403B5FB4C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5C7DD1E-A2B6-4741-A8DB-26AD54CDAAC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91F52CC-405B-46DC-9AFA-E4BD6860016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3C8145A-4F07-4E83-880A-B3C3E20B30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54971A7-D7D5-437A-AF40-2898E67C6C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D0E49B8-B0E6-446F-8AFB-A936083FA6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1426074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0DBDF5-0536-496C-8378-0D110DDF66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EA462FF-C7C1-4750-AE5B-6733D31D91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59739F0-BB44-48ED-A040-FF473116BD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500CC6-9285-4493-85C7-FCD6997E25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32180340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02BD319-BD55-4848-A752-491A9087B9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82442C6-C281-47D4-9128-74BB1888F2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C6EE9F6-E313-4BF6-B18B-8924C76278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1770221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DE0F69-8FC5-4C2C-90B2-544C597928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6802A5-F5C3-4E17-A0BB-A1866564B12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2101412-20DA-4BFF-9916-0720A21DD6B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51ED273-191A-4B14-A91E-1F1808B6FD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A25B995-57B3-4CE0-AEEA-CE8D52FB72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19EEAA4-BE4B-4A07-BE18-346CF41F22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42846857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50090F-B928-468C-86AD-016F03DC85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ECD2E14-218A-469A-BC6C-2C82FE51220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MY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632EFED-8BF1-47DA-97F7-ED40B8A1BE2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562909E-669E-4A6D-909C-2FF6858AB5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BBD0EAB-BE46-4BDE-83FC-D596D2795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MY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E719A06-E659-40FB-9DBD-7D3B4844BC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6054531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A7EB7AC-6BB7-442C-ACA5-0DBF517214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MY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B5E366C-A74D-4946-9A80-9AB110DD497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MY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792D73-FC4B-42BE-B903-8DA223FDA98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705A7C-576F-4719-BC69-24BE4D67CE9E}" type="datetimeFigureOut">
              <a:rPr lang="en-MY" smtClean="0"/>
              <a:t>23/9/2021</a:t>
            </a:fld>
            <a:endParaRPr lang="en-MY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35DCD85-DE9C-43A7-A607-55DE1C24234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MY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343094-ACF8-4B4B-9FAB-4F69BE37BED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BD83D1-A2AC-47BA-B7BB-D886AADF5E9E}" type="slidenum">
              <a:rPr lang="en-MY" smtClean="0"/>
              <a:t>‹#›</a:t>
            </a:fld>
            <a:endParaRPr lang="en-MY"/>
          </a:p>
        </p:txBody>
      </p:sp>
    </p:spTree>
    <p:extLst>
      <p:ext uri="{BB962C8B-B14F-4D97-AF65-F5344CB8AC3E}">
        <p14:creationId xmlns:p14="http://schemas.microsoft.com/office/powerpoint/2010/main" val="10058759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6" name="Rectangle 18">
            <a:extLst>
              <a:ext uri="{FF2B5EF4-FFF2-40B4-BE49-F238E27FC236}">
                <a16:creationId xmlns:a16="http://schemas.microsoft.com/office/drawing/2014/main" id="{081EA652-8C6A-4E69-BEB9-17080947455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: Shape 20">
            <a:extLst>
              <a:ext uri="{FF2B5EF4-FFF2-40B4-BE49-F238E27FC236}">
                <a16:creationId xmlns:a16="http://schemas.microsoft.com/office/drawing/2014/main" id="{F474090D-CD95-4B41-BE3D-6596953D322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544662" y="323519"/>
            <a:ext cx="4323899" cy="6212748"/>
          </a:xfrm>
          <a:custGeom>
            <a:avLst/>
            <a:gdLst>
              <a:gd name="connsiteX0" fmla="*/ 0 w 4323899"/>
              <a:gd name="connsiteY0" fmla="*/ 0 h 6212748"/>
              <a:gd name="connsiteX1" fmla="*/ 742501 w 4323899"/>
              <a:gd name="connsiteY1" fmla="*/ 0 h 6212748"/>
              <a:gd name="connsiteX2" fmla="*/ 4323899 w 4323899"/>
              <a:gd name="connsiteY2" fmla="*/ 0 h 6212748"/>
              <a:gd name="connsiteX3" fmla="*/ 4323899 w 4323899"/>
              <a:gd name="connsiteY3" fmla="*/ 2864954 h 6212748"/>
              <a:gd name="connsiteX4" fmla="*/ 880454 w 4323899"/>
              <a:gd name="connsiteY4" fmla="*/ 6212748 h 6212748"/>
              <a:gd name="connsiteX5" fmla="*/ 0 w 4323899"/>
              <a:gd name="connsiteY5" fmla="*/ 6212748 h 6212748"/>
              <a:gd name="connsiteX6" fmla="*/ 0 w 4323899"/>
              <a:gd name="connsiteY6" fmla="*/ 6210962 h 62127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323899" h="6212748">
                <a:moveTo>
                  <a:pt x="0" y="0"/>
                </a:moveTo>
                <a:lnTo>
                  <a:pt x="742501" y="0"/>
                </a:lnTo>
                <a:lnTo>
                  <a:pt x="4323899" y="0"/>
                </a:lnTo>
                <a:lnTo>
                  <a:pt x="4323899" y="2864954"/>
                </a:lnTo>
                <a:lnTo>
                  <a:pt x="880454" y="6212748"/>
                </a:lnTo>
                <a:lnTo>
                  <a:pt x="0" y="6212748"/>
                </a:lnTo>
                <a:lnTo>
                  <a:pt x="0" y="6210962"/>
                </a:lnTo>
                <a:close/>
              </a:path>
            </a:pathLst>
          </a:custGeom>
          <a:solidFill>
            <a:schemeClr val="tx1">
              <a:lumMod val="50000"/>
              <a:lumOff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8" name="Right Triangle 22">
            <a:extLst>
              <a:ext uri="{FF2B5EF4-FFF2-40B4-BE49-F238E27FC236}">
                <a16:creationId xmlns:a16="http://schemas.microsoft.com/office/drawing/2014/main" id="{5298780A-33B9-4EA2-8F67-DE68AD62841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8576720" y="3335867"/>
            <a:ext cx="3291840" cy="3200400"/>
          </a:xfrm>
          <a:prstGeom prst="rt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B8F3E811-B104-4DFF-951A-008C860FF1D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1774" y="623275"/>
            <a:ext cx="10905053" cy="5607882"/>
          </a:xfrm>
          <a:prstGeom prst="rect">
            <a:avLst/>
          </a:prstGeom>
          <a:noFill/>
          <a:ln w="1905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5A2CAD-2955-450A-89AD-DC1BB505D96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89304" y="1266614"/>
            <a:ext cx="9303668" cy="3759434"/>
          </a:xfrm>
        </p:spPr>
        <p:txBody>
          <a:bodyPr anchor="ctr">
            <a:normAutofit/>
          </a:bodyPr>
          <a:lstStyle/>
          <a:p>
            <a:endParaRPr lang="en-US" sz="2400" dirty="0"/>
          </a:p>
          <a:p>
            <a:pPr marL="0" indent="0">
              <a:buNone/>
            </a:pPr>
            <a:r>
              <a:rPr lang="en-US" sz="3200" dirty="0"/>
              <a:t>PEMANTAUAN PELAN PENGURUSAN RISIKO RASUAH (CRM)</a:t>
            </a:r>
          </a:p>
        </p:txBody>
      </p:sp>
    </p:spTree>
    <p:extLst>
      <p:ext uri="{BB962C8B-B14F-4D97-AF65-F5344CB8AC3E}">
        <p14:creationId xmlns:p14="http://schemas.microsoft.com/office/powerpoint/2010/main" val="16572256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1" name="Rectangle 80">
            <a:extLst>
              <a:ext uri="{FF2B5EF4-FFF2-40B4-BE49-F238E27FC236}">
                <a16:creationId xmlns:a16="http://schemas.microsoft.com/office/drawing/2014/main" id="{081EA652-8C6A-4E69-BEB9-17080947455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Freeform: Shape 82">
            <a:extLst>
              <a:ext uri="{FF2B5EF4-FFF2-40B4-BE49-F238E27FC236}">
                <a16:creationId xmlns:a16="http://schemas.microsoft.com/office/drawing/2014/main" id="{F474090D-CD95-4B41-BE3D-6596953D322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544662" y="323519"/>
            <a:ext cx="4323899" cy="6212748"/>
          </a:xfrm>
          <a:custGeom>
            <a:avLst/>
            <a:gdLst>
              <a:gd name="connsiteX0" fmla="*/ 0 w 4323899"/>
              <a:gd name="connsiteY0" fmla="*/ 0 h 6212748"/>
              <a:gd name="connsiteX1" fmla="*/ 742501 w 4323899"/>
              <a:gd name="connsiteY1" fmla="*/ 0 h 6212748"/>
              <a:gd name="connsiteX2" fmla="*/ 4323899 w 4323899"/>
              <a:gd name="connsiteY2" fmla="*/ 0 h 6212748"/>
              <a:gd name="connsiteX3" fmla="*/ 4323899 w 4323899"/>
              <a:gd name="connsiteY3" fmla="*/ 2864954 h 6212748"/>
              <a:gd name="connsiteX4" fmla="*/ 880454 w 4323899"/>
              <a:gd name="connsiteY4" fmla="*/ 6212748 h 6212748"/>
              <a:gd name="connsiteX5" fmla="*/ 0 w 4323899"/>
              <a:gd name="connsiteY5" fmla="*/ 6212748 h 6212748"/>
              <a:gd name="connsiteX6" fmla="*/ 0 w 4323899"/>
              <a:gd name="connsiteY6" fmla="*/ 6210962 h 62127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323899" h="6212748">
                <a:moveTo>
                  <a:pt x="0" y="0"/>
                </a:moveTo>
                <a:lnTo>
                  <a:pt x="742501" y="0"/>
                </a:lnTo>
                <a:lnTo>
                  <a:pt x="4323899" y="0"/>
                </a:lnTo>
                <a:lnTo>
                  <a:pt x="4323899" y="2864954"/>
                </a:lnTo>
                <a:lnTo>
                  <a:pt x="880454" y="6212748"/>
                </a:lnTo>
                <a:lnTo>
                  <a:pt x="0" y="6212748"/>
                </a:lnTo>
                <a:lnTo>
                  <a:pt x="0" y="6210962"/>
                </a:lnTo>
                <a:close/>
              </a:path>
            </a:pathLst>
          </a:custGeom>
          <a:solidFill>
            <a:schemeClr val="tx1">
              <a:lumMod val="50000"/>
              <a:lumOff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5" name="Right Triangle 84">
            <a:extLst>
              <a:ext uri="{FF2B5EF4-FFF2-40B4-BE49-F238E27FC236}">
                <a16:creationId xmlns:a16="http://schemas.microsoft.com/office/drawing/2014/main" id="{5298780A-33B9-4EA2-8F67-DE68AD62841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8576720" y="3335867"/>
            <a:ext cx="3291840" cy="3200400"/>
          </a:xfrm>
          <a:prstGeom prst="rt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B8F3E811-B104-4DFF-951A-008C860FF1D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1774" y="623275"/>
            <a:ext cx="10905053" cy="5607882"/>
          </a:xfrm>
          <a:prstGeom prst="rect">
            <a:avLst/>
          </a:prstGeom>
          <a:noFill/>
          <a:ln w="1905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99" name="Rectangle 3">
            <a:extLst>
              <a:ext uri="{FF2B5EF4-FFF2-40B4-BE49-F238E27FC236}">
                <a16:creationId xmlns:a16="http://schemas.microsoft.com/office/drawing/2014/main" id="{01C947E5-33D7-426F-BDF6-1BBAFBAA60A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89304" y="1266614"/>
            <a:ext cx="5769224" cy="3759434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lIns="91440" tIns="45720" rIns="91440" bIns="45720" rtlCol="0" anchor="ctr">
            <a:normAutofit/>
          </a:bodyPr>
          <a:lstStyle>
            <a:lvl1pPr marL="342900" indent="-342900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indent="-228600">
              <a:spcBef>
                <a:spcPct val="20000"/>
              </a:spcBef>
            </a:pPr>
            <a:r>
              <a:rPr lang="en-US" altLang="en-US" sz="1900">
                <a:latin typeface="+mn-lt"/>
              </a:rPr>
              <a:t>   </a:t>
            </a:r>
            <a:endParaRPr lang="en-US" altLang="en-US" sz="1900" b="1">
              <a:latin typeface="+mn-lt"/>
            </a:endParaRPr>
          </a:p>
          <a:p>
            <a:pPr indent="-228600">
              <a:spcBef>
                <a:spcPct val="20000"/>
              </a:spcBef>
            </a:pPr>
            <a:r>
              <a:rPr lang="en-US" altLang="en-US" sz="1900" b="1">
                <a:latin typeface="+mn-lt"/>
              </a:rPr>
              <a:t>TUJUAN PEMANTAUAN </a:t>
            </a:r>
          </a:p>
          <a:p>
            <a:pPr indent="-228600">
              <a:spcBef>
                <a:spcPct val="20000"/>
              </a:spcBef>
            </a:pPr>
            <a:endParaRPr lang="en-US" altLang="en-US" sz="1900" b="1">
              <a:latin typeface="+mn-lt"/>
            </a:endParaRPr>
          </a:p>
          <a:p>
            <a:pPr indent="-228600">
              <a:spcBef>
                <a:spcPct val="20000"/>
              </a:spcBef>
            </a:pPr>
            <a:r>
              <a:rPr lang="en-US" altLang="en-US" sz="1900">
                <a:latin typeface="+mn-lt"/>
              </a:rPr>
              <a:t>Kemajuan penyediaan pelan pengurusan risiko rasuah.</a:t>
            </a:r>
          </a:p>
          <a:p>
            <a:pPr indent="-228600">
              <a:spcBef>
                <a:spcPct val="20000"/>
              </a:spcBef>
            </a:pPr>
            <a:r>
              <a:rPr lang="en-US" altLang="en-US" sz="1900">
                <a:latin typeface="+mn-lt"/>
              </a:rPr>
              <a:t>Kemajuan pelaksanaan pelan pengurusan risiko rasuah.</a:t>
            </a:r>
          </a:p>
          <a:p>
            <a:pPr indent="-228600">
              <a:spcBef>
                <a:spcPct val="20000"/>
              </a:spcBef>
            </a:pPr>
            <a:r>
              <a:rPr lang="en-US" altLang="en-US" sz="1900">
                <a:latin typeface="+mn-lt"/>
              </a:rPr>
              <a:t>Keberkesanan pelan pengurusan risiko rasuah.</a:t>
            </a:r>
          </a:p>
          <a:p>
            <a:pPr indent="-228600">
              <a:spcBef>
                <a:spcPct val="20000"/>
              </a:spcBef>
            </a:pPr>
            <a:r>
              <a:rPr lang="en-US" altLang="en-US" sz="1900">
                <a:latin typeface="+mn-lt"/>
              </a:rPr>
              <a:t>Samaada terdapat risiko rasuah yang baru (aktiviti/ proses kerja utama baru/sedia ada).</a:t>
            </a:r>
          </a:p>
          <a:p>
            <a:pPr indent="-228600">
              <a:spcBef>
                <a:spcPct val="20000"/>
              </a:spcBef>
            </a:pPr>
            <a:r>
              <a:rPr lang="en-US" altLang="en-US" sz="1900">
                <a:latin typeface="+mn-lt"/>
              </a:rPr>
              <a:t>Perubahan taraf risiko kepada aktiviti/proses kerja utama sedia ada (rendah ke tinggi)</a:t>
            </a:r>
          </a:p>
        </p:txBody>
      </p:sp>
      <p:sp>
        <p:nvSpPr>
          <p:cNvPr id="4108" name="Slide Number Placeholder 1">
            <a:extLst>
              <a:ext uri="{FF2B5EF4-FFF2-40B4-BE49-F238E27FC236}">
                <a16:creationId xmlns:a16="http://schemas.microsoft.com/office/drawing/2014/main" id="{7A2ABA67-3411-4E4A-9E8A-C60EC59E3F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 bwMode="auto">
          <a:xfrm>
            <a:off x="9683496" y="4892040"/>
            <a:ext cx="1673352" cy="1005840"/>
          </a:xfrm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lIns="91440" tIns="45720" rIns="91440" bIns="45720" rtlCol="0" anchor="ctr">
            <a:norm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  <a:spcAft>
                <a:spcPts val="600"/>
              </a:spcAft>
              <a:buFontTx/>
              <a:buNone/>
            </a:pPr>
            <a:fld id="{251DE6FE-8AE0-4E77-940B-02F4BCBC89CB}" type="slidenum">
              <a:rPr lang="en-US" altLang="ms-MY" sz="6600">
                <a:solidFill>
                  <a:srgbClr val="FFFFFF"/>
                </a:solidFill>
                <a:latin typeface="+mn-lt"/>
              </a:rPr>
              <a:pPr>
                <a:spcBef>
                  <a:spcPct val="0"/>
                </a:spcBef>
                <a:spcAft>
                  <a:spcPts val="600"/>
                </a:spcAft>
                <a:buFontTx/>
                <a:buNone/>
              </a:pPr>
              <a:t>2</a:t>
            </a:fld>
            <a:endParaRPr lang="en-US" altLang="ms-MY" sz="6600">
              <a:solidFill>
                <a:srgbClr val="FFFFFF"/>
              </a:solidFill>
              <a:latin typeface="+mn-lt"/>
            </a:endParaRPr>
          </a:p>
        </p:txBody>
      </p:sp>
      <p:sp>
        <p:nvSpPr>
          <p:cNvPr id="8" name="AutoShape 5">
            <a:extLst>
              <a:ext uri="{FF2B5EF4-FFF2-40B4-BE49-F238E27FC236}">
                <a16:creationId xmlns:a16="http://schemas.microsoft.com/office/drawing/2014/main" id="{20E17CCB-13AD-4910-B7FB-5636541EEF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76425" y="762000"/>
            <a:ext cx="8439150" cy="1487488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</p:spPr>
        <p:txBody>
          <a:bodyPr anchor="ctr"/>
          <a:lstStyle/>
          <a:p>
            <a:pPr algn="ctr" eaLnBrk="1" hangingPunct="1">
              <a:spcAft>
                <a:spcPts val="600"/>
              </a:spcAft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en-US" altLang="en-US" b="1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en-US" altLang="en-US" b="1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ms-MY" altLang="en-US" b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en-US" altLang="en-US" b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r>
              <a:rPr lang="en-US" alt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  <a:r>
              <a:rPr lang="en-US" altLang="en-US" b="1" i="1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  <a:endParaRPr lang="en-US" altLang="en-US" b="1" i="1">
              <a:effectLst>
                <a:outerShdw blurRad="38100" dist="38100" dir="2700000" algn="tl">
                  <a:srgbClr val="C0C0C0"/>
                </a:outerShdw>
              </a:effectLst>
              <a:latin typeface="Arial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en-US" altLang="en-US" b="1" i="1">
              <a:effectLst>
                <a:outerShdw blurRad="38100" dist="38100" dir="2700000" algn="tl">
                  <a:srgbClr val="C0C0C0"/>
                </a:outerShdw>
              </a:effectLst>
              <a:latin typeface="Arial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ms-MY" altLang="en-US" sz="2400" i="1"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r>
              <a:rPr lang="ms-MY" altLang="en-US" sz="2400" i="1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  <a:r>
              <a:rPr lang="ms-MY" altLang="en-US" sz="2400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</a:p>
          <a:p>
            <a:pPr algn="ctr" eaLnBrk="1" hangingPunct="1">
              <a:spcAft>
                <a:spcPts val="600"/>
              </a:spcAft>
              <a:defRPr/>
            </a:pPr>
            <a:endParaRPr lang="ms-MY" altLang="en-US" sz="2400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spcAft>
                <a:spcPts val="600"/>
              </a:spcAft>
              <a:defRPr/>
            </a:pPr>
            <a:endParaRPr lang="ms-MY" altLang="en-US" b="1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AutoShape 5">
            <a:extLst>
              <a:ext uri="{FF2B5EF4-FFF2-40B4-BE49-F238E27FC236}">
                <a16:creationId xmlns:a16="http://schemas.microsoft.com/office/drawing/2014/main" id="{666EA7EA-9909-4E51-9764-136140CF7E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76425" y="762000"/>
            <a:ext cx="8439150" cy="1487488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</p:spPr>
        <p:txBody>
          <a:bodyPr anchor="ctr"/>
          <a:lstStyle/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 b="1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 b="1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ms-MY" altLang="en-US" b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 b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r>
              <a:rPr lang="en-US" alt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  <a:r>
              <a:rPr lang="en-US" altLang="en-US" b="1" i="1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  <a:endParaRPr lang="en-US" altLang="en-US" b="1" i="1">
              <a:effectLst>
                <a:outerShdw blurRad="38100" dist="38100" dir="2700000" algn="tl">
                  <a:srgbClr val="C0C0C0"/>
                </a:outerShdw>
              </a:effectLst>
              <a:latin typeface="Arial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 b="1" i="1">
              <a:effectLst>
                <a:outerShdw blurRad="38100" dist="38100" dir="2700000" algn="tl">
                  <a:srgbClr val="C0C0C0"/>
                </a:outerShdw>
              </a:effectLst>
              <a:latin typeface="Arial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ms-MY" altLang="en-US" sz="2400" i="1"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r>
              <a:rPr lang="ms-MY" altLang="en-US" sz="2400" i="1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  <a:r>
              <a:rPr lang="ms-MY" altLang="en-US" sz="2400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</a:p>
          <a:p>
            <a:pPr algn="ctr" eaLnBrk="1" hangingPunct="1">
              <a:defRPr/>
            </a:pPr>
            <a:endParaRPr lang="ms-MY" altLang="en-US" sz="2400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ms-MY" altLang="en-US" b="1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</p:txBody>
      </p:sp>
      <p:sp>
        <p:nvSpPr>
          <p:cNvPr id="10" name="Rectangle 2">
            <a:extLst>
              <a:ext uri="{FF2B5EF4-FFF2-40B4-BE49-F238E27FC236}">
                <a16:creationId xmlns:a16="http://schemas.microsoft.com/office/drawing/2014/main" id="{57B8B953-8BAF-4654-96C8-96E327FED6C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81200" y="1546225"/>
            <a:ext cx="8229600" cy="68580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9pPr>
          </a:lstStyle>
          <a:p>
            <a:pPr>
              <a:defRPr/>
            </a:pPr>
            <a:r>
              <a:rPr lang="en-US" altLang="en-US" sz="2800" b="1" kern="0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SIAPA YANG PERLU MEMANTAU?</a:t>
            </a:r>
          </a:p>
        </p:txBody>
      </p:sp>
      <p:sp>
        <p:nvSpPr>
          <p:cNvPr id="6156" name="Slide Number Placeholder 1">
            <a:extLst>
              <a:ext uri="{FF2B5EF4-FFF2-40B4-BE49-F238E27FC236}">
                <a16:creationId xmlns:a16="http://schemas.microsoft.com/office/drawing/2014/main" id="{079C57AE-BB7C-46F6-A65E-761D7FE0B8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fld id="{3B2C13E9-2D5B-4985-BFE8-592696FD8047}" type="slidenum">
              <a:rPr lang="ms-MY" altLang="ms-MY" sz="1200">
                <a:solidFill>
                  <a:srgbClr val="898989"/>
                </a:solidFill>
              </a:rPr>
              <a:pPr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t>3</a:t>
            </a:fld>
            <a:endParaRPr lang="ms-MY" altLang="ms-MY" sz="1200">
              <a:solidFill>
                <a:srgbClr val="898989"/>
              </a:solidFill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7C92184E-D540-457B-B1EF-46B5EF7E153F}"/>
              </a:ext>
            </a:extLst>
          </p:cNvPr>
          <p:cNvSpPr/>
          <p:nvPr/>
        </p:nvSpPr>
        <p:spPr>
          <a:xfrm>
            <a:off x="757238" y="3267075"/>
            <a:ext cx="10677525" cy="64611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ms-MY" altLang="en-US" sz="3600" b="1" kern="0" dirty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Unit Integriti </a:t>
            </a:r>
            <a:r>
              <a:rPr lang="ms-MY" altLang="en-US" sz="3600" b="1" kern="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Kementerian/ Jabatan/ Agensi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AEBC-BA69-405A-AC9A-97A02601B2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>
            <a:normAutofit fontScale="90000"/>
          </a:bodyPr>
          <a:lstStyle/>
          <a:p>
            <a:r>
              <a:rPr lang="en-US" sz="3100" dirty="0"/>
              <a:t>								B</a:t>
            </a:r>
            <a:r>
              <a:rPr lang="en-MY" sz="3100" dirty="0"/>
              <a:t>orang CRM 06 </a:t>
            </a:r>
            <a:br>
              <a:rPr lang="en-MY" sz="3100" dirty="0"/>
            </a:br>
            <a:r>
              <a:rPr lang="ms-MY" altLang="en-US" sz="3100" b="1" cap="none" spc="0" dirty="0">
                <a:latin typeface="Tahoma" panose="020B0604030504040204" pitchFamily="34" charset="0"/>
                <a:cs typeface="Tahoma" panose="020B0604030504040204" pitchFamily="34" charset="0"/>
              </a:rPr>
              <a:t>PEMANTAUAN: PENYEDIAAN PELAN PENGURUSAN RISIKO RASUAH</a:t>
            </a:r>
            <a:endParaRPr lang="en-MY" sz="3100" dirty="0"/>
          </a:p>
        </p:txBody>
      </p:sp>
      <p:graphicFrame>
        <p:nvGraphicFramePr>
          <p:cNvPr id="9" name="Group 3">
            <a:extLst>
              <a:ext uri="{FF2B5EF4-FFF2-40B4-BE49-F238E27FC236}">
                <a16:creationId xmlns:a16="http://schemas.microsoft.com/office/drawing/2014/main" id="{44202A52-37E1-40C6-9D6B-6FFEE9E89CB6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023938" y="2824359"/>
          <a:ext cx="9720264" cy="2946008"/>
        </p:xfrm>
        <a:graphic>
          <a:graphicData uri="http://schemas.openxmlformats.org/drawingml/2006/table">
            <a:tbl>
              <a:tblPr firstRow="1" bandRow="1"/>
              <a:tblGrid>
                <a:gridCol w="8529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5802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64623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53891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72410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732873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1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BIL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PELAN PENGURUSAN RISIKO RASUAH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TANGGUNGJAWAB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SASARAN TARIKH 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KEMAJUAN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1.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2.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3.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4.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5.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895780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AEBC-BA69-405A-AC9A-97A02601B2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35964" y="601249"/>
            <a:ext cx="9720072" cy="1759156"/>
          </a:xfrm>
        </p:spPr>
        <p:txBody>
          <a:bodyPr>
            <a:normAutofit fontScale="90000"/>
          </a:bodyPr>
          <a:lstStyle/>
          <a:p>
            <a:r>
              <a:rPr lang="en-US" sz="3100" dirty="0"/>
              <a:t>								B</a:t>
            </a:r>
            <a:r>
              <a:rPr lang="en-MY" sz="3100" dirty="0"/>
              <a:t>orang CRM 07</a:t>
            </a:r>
            <a:br>
              <a:rPr lang="en-MY" sz="3100" dirty="0"/>
            </a:br>
            <a:br>
              <a:rPr lang="en-MY" sz="3100" dirty="0"/>
            </a:br>
            <a:r>
              <a:rPr lang="ms-MY" altLang="en-US" sz="3100" b="1" dirty="0">
                <a:latin typeface="Tahoma" panose="020B0604030504040204" pitchFamily="34" charset="0"/>
                <a:cs typeface="Tahoma" panose="020B0604030504040204" pitchFamily="34" charset="0"/>
              </a:rPr>
              <a:t>PEMANTAUAN </a:t>
            </a:r>
            <a:r>
              <a:rPr lang="ms-MY" altLang="en-US" sz="3100" b="1" cap="none" spc="0" dirty="0">
                <a:latin typeface="Tahoma" panose="020B0604030504040204" pitchFamily="34" charset="0"/>
                <a:cs typeface="Tahoma" panose="020B0604030504040204" pitchFamily="34" charset="0"/>
              </a:rPr>
              <a:t>: PELAKSANAAN PELAN PENGURUSAN RISIKO RASUAH</a:t>
            </a:r>
            <a:endParaRPr lang="en-MY" sz="3100" dirty="0"/>
          </a:p>
        </p:txBody>
      </p:sp>
      <p:graphicFrame>
        <p:nvGraphicFramePr>
          <p:cNvPr id="9" name="Group 3">
            <a:extLst>
              <a:ext uri="{FF2B5EF4-FFF2-40B4-BE49-F238E27FC236}">
                <a16:creationId xmlns:a16="http://schemas.microsoft.com/office/drawing/2014/main" id="{44202A52-37E1-40C6-9D6B-6FFEE9E89CB6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023938" y="2824359"/>
          <a:ext cx="9720264" cy="2946008"/>
        </p:xfrm>
        <a:graphic>
          <a:graphicData uri="http://schemas.openxmlformats.org/drawingml/2006/table">
            <a:tbl>
              <a:tblPr firstRow="1" bandRow="1"/>
              <a:tblGrid>
                <a:gridCol w="8529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5802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64623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53891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72410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732873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BIL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PELAN PENGURUSAN RISIKO RASUAH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TANGGUNGJAWAB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SASARAN TARIKH 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KEMAJUAN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1.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2.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3.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4.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4262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19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itchFamily="34" charset="0"/>
                          <a:cs typeface="Arial" pitchFamily="34" charset="0"/>
                        </a:rPr>
                        <a:t>5.</a:t>
                      </a:r>
                    </a:p>
                  </a:txBody>
                  <a:tcPr marL="108848" marR="108848" marT="54422" marB="54422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itchFamily="34" charset="0"/>
                        <a:cs typeface="Arial" pitchFamily="34" charset="0"/>
                      </a:endParaRPr>
                    </a:p>
                  </a:txBody>
                  <a:tcPr marL="108848" marR="108848" marT="54422" marB="54422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88700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AutoShape 5">
            <a:extLst>
              <a:ext uri="{FF2B5EF4-FFF2-40B4-BE49-F238E27FC236}">
                <a16:creationId xmlns:a16="http://schemas.microsoft.com/office/drawing/2014/main" id="{AEC8E029-10E8-42F7-88FB-CCA44C7F37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76425" y="762000"/>
            <a:ext cx="8439150" cy="1487488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</p:spPr>
        <p:txBody>
          <a:bodyPr anchor="ctr"/>
          <a:lstStyle/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 b="1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 b="1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ms-MY" altLang="en-US" b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 b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r>
              <a:rPr lang="en-US" alt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  <a:r>
              <a:rPr lang="en-US" altLang="en-US" b="1" i="1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  <a:endParaRPr lang="en-US" altLang="en-US" b="1" i="1">
              <a:effectLst>
                <a:outerShdw blurRad="38100" dist="38100" dir="2700000" algn="tl">
                  <a:srgbClr val="C0C0C0"/>
                </a:outerShdw>
              </a:effectLst>
              <a:latin typeface="Arial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en-US" altLang="en-US" b="1" i="1">
              <a:effectLst>
                <a:outerShdw blurRad="38100" dist="38100" dir="2700000" algn="tl">
                  <a:srgbClr val="C0C0C0"/>
                </a:outerShdw>
              </a:effectLst>
              <a:latin typeface="Arial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ms-MY" altLang="en-US" sz="2400" i="1"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r>
              <a:rPr lang="ms-MY" altLang="en-US" sz="2400" i="1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  <a:r>
              <a:rPr lang="ms-MY" altLang="en-US" sz="2400"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  <a:ea typeface="Microsoft YaHei" pitchFamily="34" charset="-122"/>
                <a:sym typeface="Arial" pitchFamily="34" charset="0"/>
              </a:rPr>
              <a:t> </a:t>
            </a:r>
          </a:p>
          <a:p>
            <a:pPr algn="ctr" eaLnBrk="1" hangingPunct="1">
              <a:defRPr/>
            </a:pPr>
            <a:endParaRPr lang="ms-MY" altLang="en-US" sz="2400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  <a:p>
            <a:pPr algn="ctr" eaLnBrk="1" hangingPunct="1">
              <a:defRPr/>
            </a:pPr>
            <a:endParaRPr lang="ms-MY" altLang="en-US" b="1" i="1">
              <a:solidFill>
                <a:srgbClr val="FFFF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  <a:ea typeface="Microsoft YaHei" pitchFamily="34" charset="-122"/>
              <a:sym typeface="Arial" pitchFamily="34" charset="0"/>
            </a:endParaRPr>
          </a:p>
        </p:txBody>
      </p:sp>
      <p:sp>
        <p:nvSpPr>
          <p:cNvPr id="12291" name="Rectangle 2">
            <a:extLst>
              <a:ext uri="{FF2B5EF4-FFF2-40B4-BE49-F238E27FC236}">
                <a16:creationId xmlns:a16="http://schemas.microsoft.com/office/drawing/2014/main" id="{35C49DE0-FF61-4095-AED5-798BAB0D5BA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38400" y="-609600"/>
            <a:ext cx="7772400" cy="147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br>
              <a:rPr lang="nl-NL" altLang="en-US" sz="3600" b="1">
                <a:solidFill>
                  <a:schemeClr val="tx2"/>
                </a:solidFill>
                <a:latin typeface="Arial" panose="020B0604020202020204" pitchFamily="34" charset="0"/>
              </a:rPr>
            </a:br>
            <a:br>
              <a:rPr lang="nl-NL" altLang="en-US" sz="3600" b="1">
                <a:solidFill>
                  <a:schemeClr val="tx2"/>
                </a:solidFill>
                <a:latin typeface="Arial" panose="020B0604020202020204" pitchFamily="34" charset="0"/>
              </a:rPr>
            </a:br>
            <a:br>
              <a:rPr lang="nl-NL" altLang="en-US" sz="3600" b="1">
                <a:solidFill>
                  <a:schemeClr val="tx2"/>
                </a:solidFill>
                <a:latin typeface="Arial" panose="020B0604020202020204" pitchFamily="34" charset="0"/>
              </a:rPr>
            </a:br>
            <a:r>
              <a:rPr lang="nl-NL" altLang="en-US" sz="3600">
                <a:solidFill>
                  <a:schemeClr val="tx2"/>
                </a:solidFill>
                <a:latin typeface="Arial" panose="020B0604020202020204" pitchFamily="34" charset="0"/>
              </a:rPr>
              <a:t>   </a:t>
            </a:r>
          </a:p>
          <a:p>
            <a:pPr algn="ctr"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endParaRPr lang="nl-NL" altLang="en-US" sz="3600">
              <a:solidFill>
                <a:schemeClr val="tx2"/>
              </a:solidFill>
              <a:latin typeface="Arial" panose="020B0604020202020204" pitchFamily="34" charset="0"/>
            </a:endParaRPr>
          </a:p>
          <a:p>
            <a:pPr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br>
              <a:rPr lang="sv-SE" altLang="en-US" sz="3200">
                <a:solidFill>
                  <a:schemeClr val="tx2"/>
                </a:solidFill>
                <a:latin typeface="Arial" panose="020B0604020202020204" pitchFamily="34" charset="0"/>
              </a:rPr>
            </a:br>
            <a:r>
              <a:rPr lang="sv-SE" altLang="en-US" sz="3200">
                <a:solidFill>
                  <a:schemeClr val="tx2"/>
                </a:solidFill>
                <a:latin typeface="Arial" panose="020B0604020202020204" pitchFamily="34" charset="0"/>
              </a:rPr>
              <a:t> </a:t>
            </a:r>
            <a:endParaRPr lang="en-US" altLang="en-US" sz="3200">
              <a:solidFill>
                <a:schemeClr val="tx2"/>
              </a:solidFill>
              <a:latin typeface="Arial" panose="020B0604020202020204" pitchFamily="34" charset="0"/>
            </a:endParaRPr>
          </a:p>
        </p:txBody>
      </p:sp>
      <p:sp>
        <p:nvSpPr>
          <p:cNvPr id="10" name="Rectangle 2">
            <a:extLst>
              <a:ext uri="{FF2B5EF4-FFF2-40B4-BE49-F238E27FC236}">
                <a16:creationId xmlns:a16="http://schemas.microsoft.com/office/drawing/2014/main" id="{EE90B9B8-7544-4303-9A0F-46E8900BD409}"/>
              </a:ext>
            </a:extLst>
          </p:cNvPr>
          <p:cNvSpPr txBox="1">
            <a:spLocks noChangeArrowheads="1"/>
          </p:cNvSpPr>
          <p:nvPr/>
        </p:nvSpPr>
        <p:spPr>
          <a:xfrm>
            <a:off x="2209800" y="1268618"/>
            <a:ext cx="8229600" cy="1143000"/>
          </a:xfrm>
          <a:prstGeom prst="rect">
            <a:avLst/>
          </a:prstGeom>
        </p:spPr>
        <p:txBody>
          <a:bodyPr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9pPr>
          </a:lstStyle>
          <a:p>
            <a:pPr>
              <a:defRPr/>
            </a:pPr>
            <a:r>
              <a:rPr lang="ms-MY" altLang="en-US" sz="2800" b="1" kern="0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KEBERKESANAN PELAN </a:t>
            </a:r>
            <a:r>
              <a:rPr lang="ms-MY" altLang="en-US" sz="2800" b="1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PENGURUSAN RISIKO RASUAH </a:t>
            </a:r>
            <a:endParaRPr lang="ms-MY" altLang="en-US" sz="2800" b="1" strike="sngStrike" kern="0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2302" name="Slide Number Placeholder 1">
            <a:extLst>
              <a:ext uri="{FF2B5EF4-FFF2-40B4-BE49-F238E27FC236}">
                <a16:creationId xmlns:a16="http://schemas.microsoft.com/office/drawing/2014/main" id="{8F3F8D21-B9F8-456C-861D-11DC9816B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fld id="{0018F9E4-38CF-4E1B-8FF2-5D5432E4B213}" type="slidenum">
              <a:rPr lang="ms-MY" altLang="ms-MY" sz="1200">
                <a:solidFill>
                  <a:srgbClr val="898989"/>
                </a:solidFill>
              </a:rPr>
              <a:pPr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t>6</a:t>
            </a:fld>
            <a:endParaRPr lang="ms-MY" altLang="ms-MY" sz="1200">
              <a:solidFill>
                <a:srgbClr val="898989"/>
              </a:solidFill>
            </a:endParaRPr>
          </a:p>
        </p:txBody>
      </p:sp>
      <p:graphicFrame>
        <p:nvGraphicFramePr>
          <p:cNvPr id="12304" name="Rectangle 3">
            <a:extLst>
              <a:ext uri="{FF2B5EF4-FFF2-40B4-BE49-F238E27FC236}">
                <a16:creationId xmlns:a16="http://schemas.microsoft.com/office/drawing/2014/main" id="{ABAE0F3E-9EFD-4BC0-A918-0DBB84226B5B}"/>
              </a:ext>
            </a:extLst>
          </p:cNvPr>
          <p:cNvGraphicFramePr/>
          <p:nvPr/>
        </p:nvGraphicFramePr>
        <p:xfrm>
          <a:off x="1196975" y="2249488"/>
          <a:ext cx="9798050" cy="33956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AEBC-BA69-405A-AC9A-97A02601B2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>
            <a:normAutofit fontScale="90000"/>
          </a:bodyPr>
          <a:lstStyle/>
          <a:p>
            <a:r>
              <a:rPr lang="en-US" sz="3100" dirty="0"/>
              <a:t>								B</a:t>
            </a:r>
            <a:r>
              <a:rPr lang="en-MY" sz="3100" dirty="0"/>
              <a:t>orang CRM 08</a:t>
            </a:r>
            <a:br>
              <a:rPr lang="en-MY" sz="3100" dirty="0"/>
            </a:br>
            <a:r>
              <a:rPr lang="ms-MY" altLang="en-US" sz="31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PEMANTAUAN : KEBERKESANAN PELAN PENGURUSAN RISIKO RASUAH</a:t>
            </a:r>
            <a:endParaRPr lang="en-MY" sz="3100" dirty="0"/>
          </a:p>
        </p:txBody>
      </p:sp>
      <p:graphicFrame>
        <p:nvGraphicFramePr>
          <p:cNvPr id="10" name="Group 63">
            <a:extLst>
              <a:ext uri="{FF2B5EF4-FFF2-40B4-BE49-F238E27FC236}">
                <a16:creationId xmlns:a16="http://schemas.microsoft.com/office/drawing/2014/main" id="{6CC73C62-60FA-4758-B268-7F20A585B923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023938" y="2582836"/>
          <a:ext cx="9720265" cy="3429053"/>
        </p:xfrm>
        <a:graphic>
          <a:graphicData uri="http://schemas.openxmlformats.org/drawingml/2006/table">
            <a:tbl>
              <a:tblPr firstRow="1" bandRow="1"/>
              <a:tblGrid>
                <a:gridCol w="84050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552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522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7769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945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255813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3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Bil</a:t>
                      </a: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3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Pelan Pengurusan Risiko Rasuah</a:t>
                      </a: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3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Sasaran Tahap Risiko</a:t>
                      </a: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3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Keberkesanan</a:t>
                      </a: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3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Komen</a:t>
                      </a: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331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3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1.</a:t>
                      </a: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4331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3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2.</a:t>
                      </a: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4331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3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3.</a:t>
                      </a: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4331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3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4.</a:t>
                      </a: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3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33583" marR="133583" marT="66810" marB="66810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9612860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1DAEBC-BA69-405A-AC9A-97A02601B2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24127" y="585216"/>
            <a:ext cx="10236771" cy="1499616"/>
          </a:xfrm>
        </p:spPr>
        <p:txBody>
          <a:bodyPr>
            <a:normAutofit fontScale="90000"/>
          </a:bodyPr>
          <a:lstStyle/>
          <a:p>
            <a:r>
              <a:rPr lang="en-US" sz="3500" dirty="0"/>
              <a:t>								B</a:t>
            </a:r>
            <a:r>
              <a:rPr lang="en-MY" sz="3500" dirty="0"/>
              <a:t>orang CRM 09</a:t>
            </a:r>
            <a:br>
              <a:rPr lang="en-MY" sz="3500" dirty="0"/>
            </a:br>
            <a:br>
              <a:rPr lang="en-MY" sz="3500" dirty="0"/>
            </a:br>
            <a:r>
              <a:rPr lang="ms-MY" altLang="en-US" sz="3500" b="1" dirty="0">
                <a:latin typeface="Tahoma" panose="020B0604030504040204" pitchFamily="34" charset="0"/>
                <a:cs typeface="Tahoma" panose="020B0604030504040204" pitchFamily="34" charset="0"/>
              </a:rPr>
              <a:t>PEMANTAUAN : POTENSI RISIKO BARU</a:t>
            </a:r>
            <a:endParaRPr lang="en-MY" sz="3500" dirty="0"/>
          </a:p>
        </p:txBody>
      </p:sp>
      <p:graphicFrame>
        <p:nvGraphicFramePr>
          <p:cNvPr id="10" name="Group 5">
            <a:extLst>
              <a:ext uri="{FF2B5EF4-FFF2-40B4-BE49-F238E27FC236}">
                <a16:creationId xmlns:a16="http://schemas.microsoft.com/office/drawing/2014/main" id="{808E66D9-25AA-44E8-9574-17445A24B162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023938" y="2582960"/>
          <a:ext cx="9720264" cy="3428808"/>
        </p:xfrm>
        <a:graphic>
          <a:graphicData uri="http://schemas.openxmlformats.org/drawingml/2006/table">
            <a:tbl>
              <a:tblPr firstRow="1" bandRow="1"/>
              <a:tblGrid>
                <a:gridCol w="10854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6944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1465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5066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0380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6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BIL</a:t>
                      </a: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6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AKTIVITI/ PROSES KERJA UTAMA </a:t>
                      </a: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6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POTENSI RISIKO</a:t>
                      </a: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KOMEN</a:t>
                      </a: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5B9BD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06252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6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1.</a:t>
                      </a: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06252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6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2.</a:t>
                      </a: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06252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6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3.</a:t>
                      </a: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7F3F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06252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ms-MY" sz="2600" b="1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ahoma" pitchFamily="34" charset="0"/>
                          <a:cs typeface="Tahoma" pitchFamily="34" charset="0"/>
                        </a:rPr>
                        <a:t>4.</a:t>
                      </a: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cs typeface="Tahoma" pitchFamily="34" charset="0"/>
                      </a:endParaRPr>
                    </a:p>
                  </a:txBody>
                  <a:tcPr marL="149081" marR="149081" marT="74535" marB="74535" anchor="ctr" horzOverflow="overflow">
                    <a:lnL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ysClr val="windowText" lastClr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3F9F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958407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302</Words>
  <Application>Microsoft Office PowerPoint</Application>
  <PresentationFormat>Widescreen</PresentationFormat>
  <Paragraphs>109</Paragraphs>
  <Slides>8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Arial</vt:lpstr>
      <vt:lpstr>Arial Black</vt:lpstr>
      <vt:lpstr>Calibri</vt:lpstr>
      <vt:lpstr>Calibri Light</vt:lpstr>
      <vt:lpstr>Tahoma</vt:lpstr>
      <vt:lpstr>Office Theme</vt:lpstr>
      <vt:lpstr>PowerPoint Presentation</vt:lpstr>
      <vt:lpstr>PowerPoint Presentation</vt:lpstr>
      <vt:lpstr>PowerPoint Presentation</vt:lpstr>
      <vt:lpstr>        Borang CRM 06  PEMANTAUAN: PENYEDIAAN PELAN PENGURUSAN RISIKO RASUAH</vt:lpstr>
      <vt:lpstr>        Borang CRM 07  PEMANTAUAN : PELAKSANAAN PELAN PENGURUSAN RISIKO RASUAH</vt:lpstr>
      <vt:lpstr>PowerPoint Presentation</vt:lpstr>
      <vt:lpstr>        Borang CRM 08 PEMANTAUAN : KEBERKESANAN PELAN PENGURUSAN RISIKO RASUAH</vt:lpstr>
      <vt:lpstr>        Borang CRM 09  PEMANTAUAN : POTENSI RISIKO BARU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Zurina Binti Hazemi</dc:creator>
  <cp:lastModifiedBy>Zurina Binti Hazemi</cp:lastModifiedBy>
  <cp:revision>1</cp:revision>
  <dcterms:created xsi:type="dcterms:W3CDTF">2021-09-23T02:57:03Z</dcterms:created>
  <dcterms:modified xsi:type="dcterms:W3CDTF">2021-09-23T02:57:09Z</dcterms:modified>
</cp:coreProperties>
</file>